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77" r:id="rId5"/>
    <p:sldId id="259" r:id="rId6"/>
    <p:sldId id="278" r:id="rId7"/>
    <p:sldId id="260" r:id="rId8"/>
    <p:sldId id="264" r:id="rId9"/>
    <p:sldId id="267" r:id="rId10"/>
    <p:sldId id="265" r:id="rId11"/>
    <p:sldId id="266" r:id="rId12"/>
    <p:sldId id="263" r:id="rId13"/>
    <p:sldId id="262" r:id="rId14"/>
    <p:sldId id="269" r:id="rId15"/>
    <p:sldId id="270" r:id="rId16"/>
    <p:sldId id="271" r:id="rId17"/>
    <p:sldId id="280" r:id="rId18"/>
    <p:sldId id="281" r:id="rId19"/>
    <p:sldId id="282" r:id="rId20"/>
    <p:sldId id="284" r:id="rId21"/>
    <p:sldId id="283" r:id="rId22"/>
    <p:sldId id="279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5760640" cy="40324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u="sng" dirty="0">
                <a:effectLst/>
              </a:rPr>
              <a:t>Педагогический совет </a:t>
            </a:r>
            <a:r>
              <a:rPr lang="ru-RU" sz="3200" u="sng" dirty="0" smtClean="0">
                <a:effectLst/>
              </a:rPr>
              <a:t>–</a:t>
            </a:r>
            <a:br>
              <a:rPr lang="ru-RU" sz="3200" u="sng" dirty="0" smtClean="0">
                <a:effectLst/>
              </a:rPr>
            </a:br>
            <a:r>
              <a:rPr lang="ru-RU" sz="3200" u="sng" dirty="0" smtClean="0">
                <a:effectLst/>
              </a:rPr>
              <a:t> </a:t>
            </a:r>
            <a:r>
              <a:rPr lang="ru-RU" sz="3200" u="sng" dirty="0">
                <a:effectLst/>
              </a:rPr>
              <a:t>круглый стол</a:t>
            </a:r>
            <a:r>
              <a:rPr lang="ru-RU" sz="3200" dirty="0">
                <a:effectLst/>
              </a:rPr>
              <a:t> </a:t>
            </a:r>
            <a:r>
              <a:rPr lang="ru-RU" sz="800" dirty="0">
                <a:effectLst/>
              </a:rPr>
              <a:t/>
            </a:r>
            <a:br>
              <a:rPr lang="ru-RU" sz="8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3200" dirty="0">
                <a:solidFill>
                  <a:srgbClr val="FF0000"/>
                </a:solidFill>
                <a:effectLst/>
              </a:rPr>
              <a:t>Экономическое воспитание как средство формирования основ финансовой грамотности дошкольников»</a:t>
            </a:r>
            <a:r>
              <a:rPr lang="ru-RU" sz="1600" dirty="0">
                <a:solidFill>
                  <a:srgbClr val="FF0000"/>
                </a:solidFill>
                <a:effectLst/>
              </a:rPr>
              <a:t/>
            </a:r>
            <a:br>
              <a:rPr lang="ru-RU" sz="1600" dirty="0">
                <a:solidFill>
                  <a:srgbClr val="FF0000"/>
                </a:solidFill>
                <a:effectLst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preview_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907145" cy="289200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896544" cy="1296144"/>
          </a:xfrm>
        </p:spPr>
        <p:txBody>
          <a:bodyPr/>
          <a:lstStyle/>
          <a:p>
            <a:pPr lvl="0"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Игра </a:t>
            </a:r>
            <a:r>
              <a:rPr lang="ru-RU" sz="2800" dirty="0" err="1">
                <a:solidFill>
                  <a:srgbClr val="FF0000"/>
                </a:solidFill>
                <a:effectLst/>
              </a:rPr>
              <a:t>Брейн</a:t>
            </a:r>
            <a:r>
              <a:rPr lang="ru-RU" sz="2800" dirty="0">
                <a:solidFill>
                  <a:srgbClr val="FF0000"/>
                </a:solidFill>
                <a:effectLst/>
              </a:rPr>
              <a:t>-Ринг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632848" cy="5256584"/>
          </a:xfrm>
        </p:spPr>
        <p:txBody>
          <a:bodyPr>
            <a:normAutofit fontScale="85000" lnSpcReduction="10000"/>
          </a:bodyPr>
          <a:lstStyle/>
          <a:p>
            <a:pPr marL="457200" lvl="0" indent="-457200" algn="just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какой сказке мастерство героя-строителя спасло жизнь ему и его </a:t>
            </a:r>
            <a:r>
              <a:rPr lang="ru-RU" dirty="0" smtClean="0"/>
              <a:t>друзьям?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/>
              <a:t>(Три поросенка).</a:t>
            </a:r>
          </a:p>
          <a:p>
            <a:pPr lvl="0" algn="just"/>
            <a:r>
              <a:rPr lang="ru-RU" dirty="0" smtClean="0"/>
              <a:t>2. Кто </a:t>
            </a:r>
            <a:r>
              <a:rPr lang="ru-RU" dirty="0"/>
              <a:t>из героев сказок сочетал несколько профессий: дворника, мельника, пекаря. </a:t>
            </a:r>
            <a:endParaRPr lang="ru-RU" dirty="0" smtClean="0"/>
          </a:p>
          <a:p>
            <a:pPr lvl="0" algn="just"/>
            <a:r>
              <a:rPr lang="ru-RU" dirty="0" smtClean="0"/>
              <a:t>(</a:t>
            </a:r>
            <a:r>
              <a:rPr lang="ru-RU" dirty="0"/>
              <a:t>Колосок).</a:t>
            </a:r>
          </a:p>
          <a:p>
            <a:pPr lvl="0" algn="just"/>
            <a:r>
              <a:rPr lang="ru-RU" dirty="0" smtClean="0"/>
              <a:t>3. В </a:t>
            </a:r>
            <a:r>
              <a:rPr lang="ru-RU" dirty="0"/>
              <a:t>какой сказке умение делать рекламу помогла главному герою отблагодарить за доброту? </a:t>
            </a:r>
            <a:endParaRPr lang="ru-RU" dirty="0" smtClean="0"/>
          </a:p>
          <a:p>
            <a:pPr lvl="0" algn="just"/>
            <a:r>
              <a:rPr lang="ru-RU" dirty="0" smtClean="0"/>
              <a:t>(</a:t>
            </a:r>
            <a:r>
              <a:rPr lang="ru-RU" dirty="0"/>
              <a:t>Кот в сапогах).</a:t>
            </a:r>
          </a:p>
          <a:p>
            <a:pPr lvl="0" algn="just"/>
            <a:r>
              <a:rPr lang="ru-RU" dirty="0" smtClean="0"/>
              <a:t>4. В </a:t>
            </a:r>
            <a:r>
              <a:rPr lang="ru-RU" dirty="0"/>
              <a:t>какой сказке реклама сыграла злую шутку с главным героем? </a:t>
            </a:r>
            <a:endParaRPr lang="ru-RU" dirty="0" smtClean="0"/>
          </a:p>
          <a:p>
            <a:pPr lvl="0" algn="just"/>
            <a:r>
              <a:rPr lang="ru-RU" dirty="0" smtClean="0"/>
              <a:t>(</a:t>
            </a:r>
            <a:r>
              <a:rPr lang="ru-RU" dirty="0"/>
              <a:t>Как старик корову продавал)</a:t>
            </a:r>
          </a:p>
          <a:p>
            <a:pPr lvl="0" algn="just"/>
            <a:r>
              <a:rPr lang="ru-RU" dirty="0" smtClean="0"/>
              <a:t>5. В </a:t>
            </a:r>
            <a:r>
              <a:rPr lang="ru-RU" dirty="0"/>
              <a:t>какой сказке </a:t>
            </a:r>
            <a:r>
              <a:rPr lang="ru-RU" dirty="0" smtClean="0"/>
              <a:t>сдобное </a:t>
            </a:r>
            <a:r>
              <a:rPr lang="ru-RU" dirty="0"/>
              <a:t>изделие рационального использования продуктов </a:t>
            </a:r>
            <a:r>
              <a:rPr lang="ru-RU" dirty="0" err="1"/>
              <a:t>купился</a:t>
            </a:r>
            <a:r>
              <a:rPr lang="ru-RU" dirty="0"/>
              <a:t> на лесть? </a:t>
            </a:r>
            <a:endParaRPr lang="ru-RU" dirty="0" smtClean="0"/>
          </a:p>
          <a:p>
            <a:pPr lvl="0" algn="just"/>
            <a:r>
              <a:rPr lang="ru-RU" dirty="0" smtClean="0"/>
              <a:t>(</a:t>
            </a:r>
            <a:r>
              <a:rPr lang="ru-RU" dirty="0"/>
              <a:t>Колобок).</a:t>
            </a:r>
          </a:p>
          <a:p>
            <a:pPr lvl="0" algn="just"/>
            <a:r>
              <a:rPr lang="ru-RU" dirty="0" smtClean="0"/>
              <a:t>6. В </a:t>
            </a:r>
            <a:r>
              <a:rPr lang="ru-RU" dirty="0"/>
              <a:t>какой сказке умелый обмен привел к обогащению главного героя</a:t>
            </a:r>
            <a:r>
              <a:rPr lang="ru-RU" dirty="0" smtClean="0"/>
              <a:t>?</a:t>
            </a:r>
          </a:p>
          <a:p>
            <a:pPr lvl="0" algn="just"/>
            <a:r>
              <a:rPr lang="ru-RU" dirty="0" smtClean="0"/>
              <a:t> </a:t>
            </a:r>
            <a:r>
              <a:rPr lang="ru-RU" dirty="0"/>
              <a:t>(лисичка со скалочкой).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836712"/>
            <a:ext cx="7165348" cy="5038307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7. Герои </a:t>
            </a:r>
            <a:r>
              <a:rPr lang="ru-RU" dirty="0"/>
              <a:t>какой сказки благодаря рациональному разделению труда имели выгоду в совместном сосуществовании? </a:t>
            </a:r>
            <a:endParaRPr lang="ru-RU" dirty="0" smtClean="0"/>
          </a:p>
          <a:p>
            <a:pPr lvl="0" algn="just"/>
            <a:r>
              <a:rPr lang="ru-RU" dirty="0" smtClean="0"/>
              <a:t>(</a:t>
            </a:r>
            <a:r>
              <a:rPr lang="ru-RU" dirty="0"/>
              <a:t>Теремок)</a:t>
            </a:r>
          </a:p>
          <a:p>
            <a:pPr lvl="0" algn="just"/>
            <a:r>
              <a:rPr lang="ru-RU" dirty="0" smtClean="0"/>
              <a:t>8. В </a:t>
            </a:r>
            <a:r>
              <a:rPr lang="ru-RU" dirty="0"/>
              <a:t>какой сказке знание основных законов ведения сельского хозяйства помогли получать доход? </a:t>
            </a:r>
            <a:endParaRPr lang="ru-RU" dirty="0" smtClean="0"/>
          </a:p>
          <a:p>
            <a:pPr lvl="0" algn="just"/>
            <a:r>
              <a:rPr lang="ru-RU" dirty="0" smtClean="0"/>
              <a:t>(</a:t>
            </a:r>
            <a:r>
              <a:rPr lang="ru-RU" dirty="0"/>
              <a:t>вершки и корешки).</a:t>
            </a:r>
          </a:p>
          <a:p>
            <a:pPr lvl="0" algn="just"/>
            <a:r>
              <a:rPr lang="ru-RU" dirty="0" smtClean="0"/>
              <a:t>9. В </a:t>
            </a:r>
            <a:r>
              <a:rPr lang="ru-RU" dirty="0"/>
              <a:t>каких сказках умение девиц вести домашнее хозяйство помогло получить доход? </a:t>
            </a:r>
            <a:endParaRPr lang="ru-RU" dirty="0" smtClean="0"/>
          </a:p>
          <a:p>
            <a:pPr lvl="0" algn="just"/>
            <a:r>
              <a:rPr lang="ru-RU" dirty="0" smtClean="0"/>
              <a:t>(</a:t>
            </a:r>
            <a:r>
              <a:rPr lang="ru-RU" dirty="0"/>
              <a:t>Морозко, Крошечка-</a:t>
            </a:r>
            <a:r>
              <a:rPr lang="ru-RU" dirty="0" err="1"/>
              <a:t>Хаврошечка</a:t>
            </a:r>
            <a:r>
              <a:rPr lang="ru-RU" dirty="0"/>
              <a:t>, Дедова и </a:t>
            </a:r>
            <a:r>
              <a:rPr lang="ru-RU" dirty="0" err="1"/>
              <a:t>бабина</a:t>
            </a:r>
            <a:r>
              <a:rPr lang="ru-RU" dirty="0"/>
              <a:t> дочка, Царевна-лягушка).</a:t>
            </a:r>
          </a:p>
          <a:p>
            <a:pPr lvl="0" algn="just"/>
            <a:r>
              <a:rPr lang="ru-RU" dirty="0" smtClean="0"/>
              <a:t>10. В </a:t>
            </a:r>
            <a:r>
              <a:rPr lang="ru-RU" dirty="0"/>
              <a:t>какой сказке бездумные траты золотых монет главного героя привели к его обнищанию и только волшебная вещь помогла достичь цели?</a:t>
            </a:r>
          </a:p>
          <a:p>
            <a:pPr algn="just"/>
            <a:r>
              <a:rPr lang="ru-RU" dirty="0"/>
              <a:t>( Огниво).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776864" cy="5616624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Экономическое воспитание через театрализованную деятельность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Воспитатель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Ирина Ивановна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7848872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Одной из важнейших задач дошкольной педагогики является обучение детей азам экономики, формирование экономических представлений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Для того, чтобы дошкольнику было легче освоить азы финансовой грамотности</a:t>
            </a:r>
            <a:r>
              <a:rPr lang="ru-RU" dirty="0"/>
              <a:t> </a:t>
            </a:r>
            <a:r>
              <a:rPr lang="ru-RU" dirty="0" smtClean="0"/>
              <a:t>мы можем  проводить </a:t>
            </a:r>
            <a:r>
              <a:rPr lang="ru-RU" b="1" dirty="0"/>
              <a:t>обучение через театрализованную деятельность. </a:t>
            </a:r>
            <a:r>
              <a:rPr lang="ru-RU" dirty="0"/>
              <a:t>Ведь театральная деятельность - это самый распространенный вид детского творчества. Она близка и понятна </a:t>
            </a:r>
            <a:r>
              <a:rPr lang="ru-RU" dirty="0" smtClean="0"/>
              <a:t>ребёнку. </a:t>
            </a:r>
            <a:r>
              <a:rPr lang="ru-RU" dirty="0"/>
              <a:t>Занятия в форме театрализованной деятельности помогают развить интересы и способности ребенка, способствуют общему развитию; проявлению любознательности, усвоению новой информации и новых способов действия, развитию ассоциативного мышления. </a:t>
            </a:r>
            <a:r>
              <a:rPr lang="ru-RU" dirty="0" smtClean="0"/>
              <a:t>Данная форма работы позволяет сказочным героям ввести ребят в сложный мир финансов, объяснить взаимосвязь между экономическими и этическими категориями: труд, товар, деньги, стоимость, цена, с одной стороны, и нравственными – «бережливость, честность, экономность, достоинство, щедрость» – с другой.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2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196752"/>
            <a:ext cx="7704856" cy="3600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Влияние дидактических </a:t>
            </a:r>
            <a:r>
              <a:rPr lang="ru-RU" sz="3200" b="1" dirty="0" smtClean="0">
                <a:solidFill>
                  <a:srgbClr val="0070C0"/>
                </a:solidFill>
              </a:rPr>
              <a:t> и сюжетно-ролевых игр </a:t>
            </a:r>
            <a:r>
              <a:rPr lang="ru-RU" sz="3200" b="1" dirty="0">
                <a:solidFill>
                  <a:srgbClr val="0070C0"/>
                </a:solidFill>
              </a:rPr>
              <a:t>на экономическое развитие дошкольников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Лариса Павловна, Юлия Владимировна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836712"/>
            <a:ext cx="7200800" cy="4896544"/>
          </a:xfrm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Взаимодействие </a:t>
            </a:r>
            <a:r>
              <a:rPr lang="ru-RU" sz="3200" b="1" dirty="0">
                <a:solidFill>
                  <a:srgbClr val="0070C0"/>
                </a:solidFill>
              </a:rPr>
              <a:t>с семьей по  экономическому воспитанию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Анастасия Андреевна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7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908721"/>
            <a:ext cx="7597396" cy="38884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Развивающая среда по </a:t>
            </a:r>
            <a:r>
              <a:rPr lang="ru-RU" sz="3600" b="1" dirty="0" smtClean="0">
                <a:solidFill>
                  <a:srgbClr val="0070C0"/>
                </a:solidFill>
              </a:rPr>
              <a:t>экономическому воспитанию дошкольников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(из </a:t>
            </a:r>
            <a:r>
              <a:rPr lang="ru-RU" sz="3600" b="1" dirty="0">
                <a:solidFill>
                  <a:srgbClr val="FF0000"/>
                </a:solidFill>
              </a:rPr>
              <a:t>опыта работы педагогов)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Математический центр в разновозрастной  группе раннего возраста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775">
            <a:off x="810865" y="2095360"/>
            <a:ext cx="3317338" cy="355765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413">
            <a:off x="5305166" y="2185560"/>
            <a:ext cx="2888327" cy="3870539"/>
          </a:xfrm>
        </p:spPr>
      </p:pic>
    </p:spTree>
    <p:extLst>
      <p:ext uri="{BB962C8B-B14F-4D97-AF65-F5344CB8AC3E}">
        <p14:creationId xmlns:p14="http://schemas.microsoft.com/office/powerpoint/2010/main" val="420859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9367" y="764704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Математический центр </a:t>
            </a:r>
            <a:r>
              <a:rPr lang="ru-RU" sz="2400" dirty="0" smtClean="0">
                <a:solidFill>
                  <a:srgbClr val="FF0000"/>
                </a:solidFill>
              </a:rPr>
              <a:t>в младшей группе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876256" cy="38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7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904">
            <a:off x="538742" y="1291326"/>
            <a:ext cx="3348037" cy="292192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3346450" cy="1961436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835696" y="529821"/>
            <a:ext cx="5970587" cy="83502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Математический центр в </a:t>
            </a:r>
            <a:r>
              <a:rPr lang="ru-RU" dirty="0" smtClean="0">
                <a:solidFill>
                  <a:srgbClr val="FF0000"/>
                </a:solidFill>
              </a:rPr>
              <a:t>средней </a:t>
            </a:r>
            <a:r>
              <a:rPr lang="ru-RU" dirty="0">
                <a:solidFill>
                  <a:srgbClr val="FF0000"/>
                </a:solidFill>
              </a:rPr>
              <a:t>группе 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141">
            <a:off x="5135336" y="1617499"/>
            <a:ext cx="3438145" cy="4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486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Повестка дня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11560" y="980728"/>
            <a:ext cx="8280920" cy="5616624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900" dirty="0" smtClean="0"/>
              <a:t>Актуальность </a:t>
            </a:r>
            <a:r>
              <a:rPr lang="ru-RU" sz="2900" dirty="0"/>
              <a:t>финансово-экономического воспитания </a:t>
            </a:r>
            <a:r>
              <a:rPr lang="ru-RU" sz="2900" dirty="0" smtClean="0"/>
              <a:t>детей</a:t>
            </a:r>
          </a:p>
          <a:p>
            <a:pPr marL="457200" indent="-457200" algn="just">
              <a:buAutoNum type="arabicPeriod"/>
            </a:pPr>
            <a:r>
              <a:rPr lang="ru-RU" sz="2900" dirty="0" smtClean="0"/>
              <a:t>Экономическое </a:t>
            </a:r>
            <a:r>
              <a:rPr lang="ru-RU" sz="2900" dirty="0"/>
              <a:t>воспитание с помощью </a:t>
            </a:r>
            <a:r>
              <a:rPr lang="ru-RU" sz="2900" dirty="0" smtClean="0"/>
              <a:t>сказки.</a:t>
            </a:r>
          </a:p>
          <a:p>
            <a:pPr marL="457200" indent="-457200" algn="just">
              <a:buFont typeface="Georgia" pitchFamily="18" charset="0"/>
              <a:buAutoNum type="arabicPeriod"/>
            </a:pPr>
            <a:r>
              <a:rPr lang="ru-RU" sz="2900" smtClean="0"/>
              <a:t>Экономическое воспитание </a:t>
            </a:r>
            <a:r>
              <a:rPr lang="ru-RU" sz="2900" dirty="0" smtClean="0"/>
              <a:t>через театрализованную деятельность (Коновалова И.И.) </a:t>
            </a:r>
          </a:p>
          <a:p>
            <a:pPr marL="457200" indent="-457200" algn="just">
              <a:buFont typeface="Georgia" pitchFamily="18" charset="0"/>
              <a:buAutoNum type="arabicPeriod"/>
            </a:pPr>
            <a:r>
              <a:rPr lang="ru-RU" sz="2900" dirty="0" smtClean="0"/>
              <a:t>Влияние дидактических и сюжетно-ролевых игр на экономическое развитие дошкольников (Федотова Л.П., </a:t>
            </a:r>
            <a:r>
              <a:rPr lang="ru-RU" sz="2900" dirty="0" err="1" smtClean="0"/>
              <a:t>Дорохина</a:t>
            </a:r>
            <a:r>
              <a:rPr lang="ru-RU" sz="2900" dirty="0" smtClean="0"/>
              <a:t> Ю.В.) </a:t>
            </a:r>
          </a:p>
          <a:p>
            <a:pPr marL="457200" indent="-457200" algn="just">
              <a:buFont typeface="Georgia" pitchFamily="18" charset="0"/>
              <a:buAutoNum type="arabicPeriod"/>
            </a:pPr>
            <a:r>
              <a:rPr lang="ru-RU" sz="2900" dirty="0" smtClean="0"/>
              <a:t>Взаимодействие с семьей по  экономическому воспитанию (Безрукова А.А.)</a:t>
            </a:r>
          </a:p>
          <a:p>
            <a:pPr marL="457200" indent="-457200" algn="just">
              <a:buFont typeface="Georgia" pitchFamily="18" charset="0"/>
              <a:buAutoNum type="arabicPeriod"/>
            </a:pPr>
            <a:r>
              <a:rPr lang="ru-RU" sz="2900" dirty="0" smtClean="0"/>
              <a:t>Итоги смотра центров по финансовой грамотности и математических центров.</a:t>
            </a:r>
          </a:p>
          <a:p>
            <a:pPr marL="457200" indent="-457200" algn="just">
              <a:buFont typeface="Georgia" pitchFamily="18" charset="0"/>
              <a:buAutoNum type="arabicPeriod"/>
            </a:pPr>
            <a:r>
              <a:rPr lang="ru-RU" sz="2900" dirty="0" smtClean="0"/>
              <a:t>Итоги </a:t>
            </a:r>
            <a:r>
              <a:rPr lang="ru-RU" sz="2900" dirty="0"/>
              <a:t>тематической </a:t>
            </a:r>
            <a:r>
              <a:rPr lang="ru-RU" sz="2900" dirty="0" smtClean="0"/>
              <a:t>проверки</a:t>
            </a:r>
          </a:p>
          <a:p>
            <a:pPr marL="457200" indent="-457200" algn="just">
              <a:buFont typeface="Georgia" pitchFamily="18" charset="0"/>
              <a:buAutoNum type="arabicPeriod"/>
            </a:pPr>
            <a:r>
              <a:rPr lang="ru-RU" sz="2900" dirty="0" smtClean="0"/>
              <a:t>Проект </a:t>
            </a:r>
            <a:r>
              <a:rPr lang="ru-RU" sz="2900" dirty="0"/>
              <a:t>решения</a:t>
            </a:r>
            <a:r>
              <a:rPr lang="ru-RU" sz="2900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marL="457200" indent="-457200" algn="l">
              <a:buFont typeface="Georgia" pitchFamily="18" charset="0"/>
              <a:buAutoNum type="arabicPeriod"/>
            </a:pPr>
            <a:endParaRPr lang="ru-RU" dirty="0"/>
          </a:p>
          <a:p>
            <a:pPr marL="457200" indent="-457200" algn="l">
              <a:buFont typeface="Georgia" pitchFamily="18" charset="0"/>
              <a:buAutoNum type="arabicPeriod"/>
            </a:pPr>
            <a:endParaRPr lang="ru-RU" dirty="0"/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117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Центр по финансовой грамотности в старшей группе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1530"/>
            <a:ext cx="3346450" cy="21842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05">
            <a:off x="5426727" y="1860333"/>
            <a:ext cx="3091304" cy="38335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7947"/>
            <a:ext cx="4644008" cy="24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Центр по финансовой грамотности </a:t>
            </a:r>
            <a:r>
              <a:rPr lang="ru-RU" sz="2400" dirty="0" smtClean="0">
                <a:solidFill>
                  <a:srgbClr val="FF0000"/>
                </a:solidFill>
              </a:rPr>
              <a:t>в подготовительной к школе </a:t>
            </a:r>
            <a:r>
              <a:rPr lang="ru-RU" sz="2400" dirty="0">
                <a:solidFill>
                  <a:srgbClr val="FF0000"/>
                </a:solidFill>
              </a:rPr>
              <a:t>группе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" y="1124744"/>
            <a:ext cx="3346450" cy="257561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68" y="5517232"/>
            <a:ext cx="3346450" cy="117804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62" y="4063997"/>
            <a:ext cx="1425662" cy="1331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5" y="908720"/>
            <a:ext cx="2808312" cy="3744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1632077" cy="27454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04" y="4664643"/>
            <a:ext cx="1674599" cy="2140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" y="4252063"/>
            <a:ext cx="2472256" cy="18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5" cy="5798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03648" y="4077072"/>
            <a:ext cx="66531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410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484784"/>
            <a:ext cx="6762582" cy="38597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стало дитя, лишь беспомощным ртом -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Приучай его с детства заниматься трудом,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он раньше познает, как хлеб достаётся -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 полезней ему будет в жизни потом!..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6864" cy="424847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«Стратегия повышения финансовой грамотности в РФ на 2017-2023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Утверждена председателем Правительства РФ Д. А. Медведевым 25 сентября 2017 г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Федеральный государственный образовательный стандарт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дошкольного образования ставит задачу формирования общей культуры личности детей.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534618" cy="792088"/>
          </a:xfrm>
        </p:spPr>
        <p:txBody>
          <a:bodyPr/>
          <a:lstStyle/>
          <a:p>
            <a:pPr algn="ctr"/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484784"/>
            <a:ext cx="7488832" cy="475252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latin typeface="+mj-lt"/>
                <a:cs typeface="Times New Roman" pitchFamily="18" charset="0"/>
              </a:rPr>
              <a:t>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689" y="32543"/>
            <a:ext cx="7100269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Заголовки)"/>
                <a:ea typeface="Times New Roman"/>
              </a:rPr>
              <a:t>Финансовая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Заголовки)"/>
                <a:ea typeface="Times New Roman"/>
              </a:rPr>
              <a:t>грамотность </a:t>
            </a:r>
            <a:endParaRPr lang="ru-RU" sz="3600" dirty="0">
              <a:latin typeface="Trebuchet MS (Заголовки)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0650" y="2386010"/>
            <a:ext cx="6805308" cy="3238107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Заголовки)"/>
                <a:ea typeface="Times New Roman"/>
              </a:rPr>
              <a:t>«Финансовая грамотность —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 (Заголовки)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Заголовки)"/>
                <a:ea typeface="Times New Roman"/>
              </a:rPr>
              <a:t>это совокупность знаний, навыков и установок в сфере финансового поведения человека, ведущих к улучшению благосостояния и повышению качества жизни»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0" descr="https://img2.freepng.ru/20180402/pze/kisspng-owl-cartoon-clip-art-graduation-border-5ac2148453ca94.89771942152266867634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t="416" r="15175" b="-416"/>
          <a:stretch/>
        </p:blipFill>
        <p:spPr bwMode="auto">
          <a:xfrm>
            <a:off x="6156176" y="4005064"/>
            <a:ext cx="2246600" cy="23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576064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064896" cy="52565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Наш детский сад работает по программе «ФИНАНСОВАЯ ГРАМОТНОСТЬ» для детей старших и подготовительных групп, разработанной на основе программы</a:t>
            </a:r>
          </a:p>
          <a:p>
            <a:pPr algn="just"/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«Азы финансовой культуры для дошкольников»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Л.В.Стахович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, Е.В.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Семенковой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, Л.Ю.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Рыжановской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Целью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программы является создание благоприятных условий для формирования основ финансовой грамотности детей старшего дошкольного возраста, формирование норм финансово-грамотного поведения, а так же подготовка к жизни в современном обществе.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0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68752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Экономическое воспитание с помощью </a:t>
            </a:r>
            <a:r>
              <a:rPr lang="ru-RU" sz="2800" dirty="0" smtClean="0">
                <a:solidFill>
                  <a:srgbClr val="FF0000"/>
                </a:solidFill>
              </a:rPr>
              <a:t>сказки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920880" cy="4464496"/>
          </a:xfrm>
        </p:spPr>
        <p:txBody>
          <a:bodyPr/>
          <a:lstStyle/>
          <a:p>
            <a:pPr algn="just"/>
            <a:r>
              <a:rPr lang="ru-RU" dirty="0"/>
              <a:t>Существуют различные формы и методы ознакомления детей с азами экономики, но мы с вами должны выбрать наиболее приемлемые и результативные. Пониманию многих экономических явлений, развитию познавательного интереса к экономике в значительной степени способствует сказка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На самом деле сказки могут очень много, их потенциал огромен: </a:t>
            </a:r>
            <a:r>
              <a:rPr lang="ru-RU" b="1" dirty="0"/>
              <a:t>ими можно просто заинтересовать ребенка, усыпить его на ночь, подвигнуть на изменения, произвести воспитательный эффект и даже решить какую-либо психологическую проблему, пополнить знания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3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6084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Что </a:t>
            </a:r>
            <a:r>
              <a:rPr lang="ru-RU" sz="2800" dirty="0">
                <a:solidFill>
                  <a:srgbClr val="FF0000"/>
                </a:solidFill>
                <a:effectLst/>
              </a:rPr>
              <a:t>даёт сказка?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Давайте </a:t>
            </a:r>
            <a:r>
              <a:rPr lang="ru-RU" sz="2800" dirty="0">
                <a:solidFill>
                  <a:srgbClr val="FF0000"/>
                </a:solidFill>
                <a:effectLst/>
              </a:rPr>
              <a:t>определим функции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сказки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632848" cy="4392488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Помогает реализовать эмоциональные потребности.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Реализовать познавательные потребности.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Расширяет круг представлений о мире.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Расширяет круг представлений о человеческих отношениях.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Пробуждает фантазию, творческую активность.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Помогает пробуждать внутреннюю психологическую активность (умение мысленно действовать в воображаемой ситуации).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Расширяет экологические знания.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Знакомит с экономическими знаниями.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Знакомит с традициями и бытом народностей.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/>
              <a:t>Коррекционную направленность.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3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631</TotalTime>
  <Words>784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Georgia</vt:lpstr>
      <vt:lpstr>Times New Roman</vt:lpstr>
      <vt:lpstr>Trebuchet MS</vt:lpstr>
      <vt:lpstr>Trebuchet MS (Заголовки)</vt:lpstr>
      <vt:lpstr>Воздушный поток</vt:lpstr>
      <vt:lpstr>Педагогический совет –  круглый стол   «Экономическое воспитание как средство формирования основ финансовой грамотности дошкольников» </vt:lpstr>
      <vt:lpstr>Повестка дня</vt:lpstr>
      <vt:lpstr>Презентация PowerPoint</vt:lpstr>
      <vt:lpstr>Презентация PowerPoint</vt:lpstr>
      <vt:lpstr>Актуальность </vt:lpstr>
      <vt:lpstr>Финансовая грамотность </vt:lpstr>
      <vt:lpstr>Презентация PowerPoint</vt:lpstr>
      <vt:lpstr>Экономическое воспитание с помощью сказки  </vt:lpstr>
      <vt:lpstr>                                      Что даёт сказка?  Давайте определим функции сказки </vt:lpstr>
      <vt:lpstr>    Игра Брейн-Ринг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Математический центр в разновозрастной  группе раннего возраста </vt:lpstr>
      <vt:lpstr>Презентация PowerPoint</vt:lpstr>
      <vt:lpstr>Презентация PowerPoint</vt:lpstr>
      <vt:lpstr>Центр по финансовой грамотности в старшей группе</vt:lpstr>
      <vt:lpstr>Центр по финансовой грамотности в подготовительной к школе группе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–  круглый стол  «Экономическое воспитание как средство формирования основ финансовой грамотности дошкольников» </dc:title>
  <dc:creator>User</dc:creator>
  <cp:lastModifiedBy>PC</cp:lastModifiedBy>
  <cp:revision>48</cp:revision>
  <cp:lastPrinted>2021-10-18T05:06:57Z</cp:lastPrinted>
  <dcterms:created xsi:type="dcterms:W3CDTF">2020-11-10T05:42:09Z</dcterms:created>
  <dcterms:modified xsi:type="dcterms:W3CDTF">2021-10-28T05:31:27Z</dcterms:modified>
</cp:coreProperties>
</file>