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0" r:id="rId6"/>
    <p:sldId id="291" r:id="rId7"/>
    <p:sldId id="258" r:id="rId8"/>
    <p:sldId id="263" r:id="rId9"/>
    <p:sldId id="264" r:id="rId10"/>
    <p:sldId id="265" r:id="rId11"/>
    <p:sldId id="267" r:id="rId12"/>
    <p:sldId id="271" r:id="rId13"/>
    <p:sldId id="290" r:id="rId14"/>
    <p:sldId id="269" r:id="rId15"/>
    <p:sldId id="270" r:id="rId16"/>
    <p:sldId id="273" r:id="rId17"/>
    <p:sldId id="289" r:id="rId18"/>
    <p:sldId id="266" r:id="rId19"/>
    <p:sldId id="261" r:id="rId20"/>
    <p:sldId id="262" r:id="rId21"/>
    <p:sldId id="268" r:id="rId22"/>
    <p:sldId id="274" r:id="rId23"/>
    <p:sldId id="275" r:id="rId24"/>
    <p:sldId id="276" r:id="rId25"/>
    <p:sldId id="277" r:id="rId26"/>
    <p:sldId id="286" r:id="rId27"/>
    <p:sldId id="285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00"/>
    <a:srgbClr val="422C16"/>
    <a:srgbClr val="0C788E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23" autoAdjust="0"/>
    <p:restoredTop sz="92541" autoAdjust="0"/>
  </p:normalViewPr>
  <p:slideViewPr>
    <p:cSldViewPr>
      <p:cViewPr varScale="1">
        <p:scale>
          <a:sx n="82" d="100"/>
          <a:sy n="82" d="100"/>
        </p:scale>
        <p:origin x="-14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1538" y="5085184"/>
            <a:ext cx="7604745" cy="13442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Педагоги МБДОУ «Детский сад №3 «Звездочка»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Бедарева О.С.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Заместитель заведующего по ВМР Шарапова С.В.</a:t>
            </a:r>
            <a:r>
              <a:rPr lang="ru-RU" sz="2000" b="1" dirty="0" smtClean="0">
                <a:solidFill>
                  <a:schemeClr val="bg1"/>
                </a:solidFill>
              </a:rPr>
              <a:t>Ю.В.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Учитель-логопед </a:t>
            </a:r>
            <a:r>
              <a:rPr lang="ru-RU" sz="2000" b="1" dirty="0" err="1" smtClean="0">
                <a:solidFill>
                  <a:schemeClr val="bg1"/>
                </a:solidFill>
              </a:rPr>
              <a:t>Храпко</a:t>
            </a:r>
            <a:r>
              <a:rPr lang="ru-RU" sz="2000" b="1" dirty="0" smtClean="0">
                <a:solidFill>
                  <a:schemeClr val="bg1"/>
                </a:solidFill>
              </a:rPr>
              <a:t> И.В.</a:t>
            </a:r>
            <a:r>
              <a:rPr lang="ru-RU" sz="2000" b="1" dirty="0" smtClean="0">
                <a:solidFill>
                  <a:srgbClr val="663300"/>
                </a:solidFill>
              </a:rPr>
              <a:t/>
            </a:r>
            <a:br>
              <a:rPr lang="ru-RU" sz="2000" b="1" dirty="0" smtClean="0">
                <a:solidFill>
                  <a:srgbClr val="663300"/>
                </a:solidFill>
              </a:rPr>
            </a:br>
            <a:endParaRPr lang="es-ES" sz="2000" b="1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ПРИМЕНЕНИЕ ИГРОВЫХ ТЕХНОЛОГИЙ В РЕЧЕВОМ  РАЗВИТИИ ДОШКОЛЬНИКОВ.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ЛЕНЬКА 2\для работы д-с отсортировано!\отрисовки картинки\ип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4664"/>
            <a:ext cx="2357454" cy="194421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43174" y="714356"/>
            <a:ext cx="60007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Игровые технологии речевого развития дошкольников условно можно разделить на группы: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артикуляционного аппарата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моторики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театрализованная деятельность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пальчиковая гимнастика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ОЛЕНЬКА 2\для работы д-с отсортировано!\отрисовки картинки\Junior Schoolchildren by olbor\мальчик и девочка с книг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60648"/>
            <a:ext cx="2928958" cy="255448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714356"/>
            <a:ext cx="5500726" cy="4431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Театрализованная деятельность: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еатрализованные игры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 движениями,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 имитацию голоса,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-Игры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пантомимы,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– превращения,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-Театральные игры,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-На развитие слухового восприятия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творческого воображения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Разновидности театрализованных игр: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6"/>
                </a:solidFill>
              </a:rPr>
              <a:t>Спектакль</a:t>
            </a:r>
            <a:r>
              <a:rPr lang="ru-RU" sz="2400" dirty="0" smtClean="0">
                <a:solidFill>
                  <a:schemeClr val="accent6"/>
                </a:solidFill>
              </a:rPr>
              <a:t> – дети как актеры выполняют каждый свою роль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 </a:t>
            </a:r>
            <a:r>
              <a:rPr lang="ru-RU" sz="2400" b="1" i="1" dirty="0" smtClean="0">
                <a:solidFill>
                  <a:schemeClr val="accent6"/>
                </a:solidFill>
              </a:rPr>
              <a:t>Настольный театр </a:t>
            </a:r>
            <a:r>
              <a:rPr lang="ru-RU" sz="2400" dirty="0" smtClean="0">
                <a:solidFill>
                  <a:schemeClr val="accent6"/>
                </a:solidFill>
              </a:rPr>
              <a:t>с объемными или плоскостными фигурками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/>
                </a:solidFill>
              </a:rPr>
              <a:t>Фланелеграф</a:t>
            </a:r>
            <a:r>
              <a:rPr lang="ru-RU" sz="2400" b="1" i="1" dirty="0" smtClean="0">
                <a:solidFill>
                  <a:schemeClr val="accent6"/>
                </a:solidFill>
              </a:rPr>
              <a:t> </a:t>
            </a:r>
            <a:r>
              <a:rPr lang="ru-RU" sz="2400" dirty="0" smtClean="0">
                <a:solidFill>
                  <a:schemeClr val="accent6"/>
                </a:solidFill>
              </a:rPr>
              <a:t>(показ сказок, рассказов на экране) 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i="1" dirty="0" smtClean="0">
                <a:solidFill>
                  <a:schemeClr val="accent6"/>
                </a:solidFill>
              </a:rPr>
              <a:t>Теневой театр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 </a:t>
            </a:r>
            <a:r>
              <a:rPr lang="ru-RU" sz="2400" b="1" i="1" dirty="0" smtClean="0">
                <a:solidFill>
                  <a:schemeClr val="accent6"/>
                </a:solidFill>
              </a:rPr>
              <a:t>Театр – бибабо </a:t>
            </a:r>
            <a:r>
              <a:rPr lang="ru-RU" sz="2400" dirty="0" smtClean="0">
                <a:solidFill>
                  <a:schemeClr val="accent6"/>
                </a:solidFill>
              </a:rPr>
              <a:t>(на ширме) 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 </a:t>
            </a:r>
            <a:r>
              <a:rPr lang="ru-RU" sz="2400" b="1" i="1" dirty="0" smtClean="0">
                <a:solidFill>
                  <a:schemeClr val="accent6"/>
                </a:solidFill>
              </a:rPr>
              <a:t>Театр марионеток </a:t>
            </a:r>
            <a:r>
              <a:rPr lang="ru-RU" sz="2400" dirty="0" smtClean="0">
                <a:solidFill>
                  <a:schemeClr val="accent6"/>
                </a:solidFill>
              </a:rPr>
              <a:t>(водят по сцене, дергая сверху за нитки, закрепленные на планках) 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i="1" dirty="0" smtClean="0">
                <a:solidFill>
                  <a:schemeClr val="accent6"/>
                </a:solidFill>
              </a:rPr>
              <a:t>Игрушки – самоделки </a:t>
            </a:r>
            <a:r>
              <a:rPr lang="ru-RU" sz="2400" dirty="0" smtClean="0">
                <a:solidFill>
                  <a:schemeClr val="accent6"/>
                </a:solidFill>
              </a:rPr>
              <a:t>(из бросового материала, вязаные, сшитые и др.) 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642918"/>
            <a:ext cx="8072494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гимнастика: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развивать речь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Физкультминутки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проводится, с целью активно изменить деятельность детей и этим ослабить утомление, а затем снова переключить их на продолжение занятие, развивать речь, координацию движения и мелкую моторику.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571480"/>
            <a:ext cx="73581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Зрительная гимнастика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улучшает кровоснабжение глазных яблок, нормализует тонус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глазодвигательных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мышц, способствует быстрому снятию зрительного утомления.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Дыхательная гимнастика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правильное дыхание стимулирует работу сердца, головного мозга и нервной системы, избавляет человека от многих болезней, улучшает пищеварение, эффективная профилактика снижения заболеваемости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ОЛЕНЬКА 2\для работы д-с отсортировано!\отрисовки картинки\Junior Schoolchildren by olbor\мальчик с вопрос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571736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628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6"/>
                </a:solidFill>
              </a:rPr>
              <a:t>технологиями речевого развития дошкольника также являются: 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1. ТРИЗ. (Теория Решения Изобретательских               Задач) 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 2. </a:t>
            </a:r>
            <a:r>
              <a:rPr lang="ru-RU" sz="2200" dirty="0" err="1" smtClean="0">
                <a:solidFill>
                  <a:schemeClr val="accent6"/>
                </a:solidFill>
              </a:rPr>
              <a:t>Логоритмика</a:t>
            </a:r>
            <a:r>
              <a:rPr lang="ru-RU" sz="2200" dirty="0" smtClean="0">
                <a:solidFill>
                  <a:schemeClr val="accent6"/>
                </a:solidFill>
              </a:rPr>
              <a:t>. 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3. Сочинительство. 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4. </a:t>
            </a:r>
            <a:r>
              <a:rPr lang="ru-RU" sz="2200" dirty="0" err="1" smtClean="0">
                <a:solidFill>
                  <a:schemeClr val="accent6"/>
                </a:solidFill>
              </a:rPr>
              <a:t>Сказкотерапия</a:t>
            </a:r>
            <a:r>
              <a:rPr lang="ru-RU" sz="2200" dirty="0" smtClean="0">
                <a:solidFill>
                  <a:schemeClr val="accent6"/>
                </a:solidFill>
              </a:rPr>
              <a:t>.  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5. Экспериментирование.</a:t>
            </a:r>
          </a:p>
          <a:p>
            <a:r>
              <a:rPr lang="ru-RU" sz="2200" dirty="0" smtClean="0">
                <a:solidFill>
                  <a:schemeClr val="accent6"/>
                </a:solidFill>
              </a:rPr>
              <a:t>6. Технология речевого развития посредством мнемотехники. </a:t>
            </a:r>
            <a:br>
              <a:rPr lang="ru-RU" sz="2200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571480"/>
            <a:ext cx="7858180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Ведущую роль в организации работы по развитию общения и речи играют следующие технологии: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проектной деятельности;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развития детского речевого творчества;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группового взаимодействия детей;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 поисково-исследовательской деятельности;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«сказочные лабиринты игры»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Воскобовича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технология коллекционирования;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информационно-коммуникационные технологии.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404664"/>
            <a:ext cx="80648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- что может быть интересней и значимей для ребёнка? Это и радость и познание, и творчество. Это то, ради чего ребёнок идет в детский сад.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56490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Cambria" pitchFamily="18" charset="0"/>
              </a:rPr>
              <a:t>Спасибо за внимание!</a:t>
            </a:r>
            <a:endParaRPr lang="ru-RU" sz="72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Согласно  ФГОС ДО  содержание образовательной программы в ДОУ должно  обеспечивать  развитие личности, мотивации  и способностей детей в различных видах  деятельности и охватывать следующие образовательные области: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социально-коммуникативное развитие;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познавательное развитие;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речевое развитие;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художественно-эстетическое развитие;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физическое развитие.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794901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 В.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Загрекова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компоненты игровых технологий: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мотивационный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ориентационно-целевой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содержательно-операционный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ценностно-волевой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оценочный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7667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accent6"/>
                </a:solidFill>
              </a:rPr>
              <a:t>«…Весь процесс воспитания ребенка мы рассматриваем как обучение тому, в какие игры следует играть и как в них играть»</a:t>
            </a:r>
            <a:endParaRPr lang="ru-RU" sz="3200" dirty="0" smtClean="0">
              <a:solidFill>
                <a:schemeClr val="accent6"/>
              </a:solidFill>
            </a:endParaRPr>
          </a:p>
          <a:p>
            <a:pPr algn="r"/>
            <a:r>
              <a:rPr lang="ru-RU" sz="3200" b="1" i="1" dirty="0" smtClean="0">
                <a:solidFill>
                  <a:schemeClr val="accent6"/>
                </a:solidFill>
              </a:rPr>
              <a:t>                                    Эрик Берн    </a:t>
            </a:r>
            <a:endParaRPr lang="ru-RU" sz="3200" dirty="0" smtClean="0">
              <a:solidFill>
                <a:schemeClr val="accent6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Игра – ведущий вид деятельности ребенка – дошкольника.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424936" cy="4525963"/>
          </a:xfrm>
        </p:spPr>
        <p:txBody>
          <a:bodyPr/>
          <a:lstStyle/>
          <a:p>
            <a:pPr algn="ctr">
              <a:buNone/>
            </a:pPr>
            <a:r>
              <a:rPr lang="ru-RU" sz="2800" u="sng" dirty="0" smtClean="0">
                <a:solidFill>
                  <a:srgbClr val="990000"/>
                </a:solidFill>
              </a:rPr>
              <a:t>структурные элементы игровой технологии: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установочный элемент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 игровые ситуации 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задачи игры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 правила игры 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игровые действия 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игровое состояние </a:t>
            </a:r>
          </a:p>
          <a:p>
            <a:pPr lvl="0"/>
            <a:r>
              <a:rPr lang="ru-RU" sz="2800" dirty="0" smtClean="0">
                <a:solidFill>
                  <a:srgbClr val="990000"/>
                </a:solidFill>
              </a:rPr>
              <a:t>результат игры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:\фотки с рабочего  фотика\101___02\IMG_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4800217" cy="3600000"/>
          </a:xfrm>
          <a:prstGeom prst="roundRect">
            <a:avLst>
              <a:gd name="adj" fmla="val 11111"/>
            </a:avLst>
          </a:prstGeom>
          <a:ln w="190500" cap="rnd">
            <a:gradFill>
              <a:gsLst>
                <a:gs pos="0">
                  <a:srgbClr val="99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E:\ОЛЕНЬКА 2\для работы д-с отсортировано!\фотографии мои\DCIM\126___09\IMG_1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3840174" cy="2880000"/>
          </a:xfrm>
          <a:prstGeom prst="roundRect">
            <a:avLst>
              <a:gd name="adj" fmla="val 11111"/>
            </a:avLst>
          </a:prstGeom>
          <a:ln w="190500" cap="rnd">
            <a:gradFill>
              <a:gsLst>
                <a:gs pos="0">
                  <a:srgbClr val="99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:\фотки с рабочего  фотика\136___08\IMG_2967.JPG"/>
          <p:cNvPicPr>
            <a:picLocks noChangeAspect="1" noChangeArrowheads="1"/>
          </p:cNvPicPr>
          <p:nvPr/>
        </p:nvPicPr>
        <p:blipFill>
          <a:blip r:embed="rId2" cstate="print"/>
          <a:srcRect t="29000" b="12201"/>
          <a:stretch>
            <a:fillRect/>
          </a:stretch>
        </p:blipFill>
        <p:spPr bwMode="auto">
          <a:xfrm>
            <a:off x="323528" y="404664"/>
            <a:ext cx="3857625" cy="403244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19" name="Picture 3" descr="O:\фотки с рабочего  фотика\136___08\IMG_2968.JPG"/>
          <p:cNvPicPr>
            <a:picLocks noChangeAspect="1" noChangeArrowheads="1"/>
          </p:cNvPicPr>
          <p:nvPr/>
        </p:nvPicPr>
        <p:blipFill>
          <a:blip r:embed="rId3" cstate="print"/>
          <a:srcRect t="24800" b="32150"/>
          <a:stretch>
            <a:fillRect/>
          </a:stretch>
        </p:blipFill>
        <p:spPr bwMode="auto">
          <a:xfrm>
            <a:off x="4788024" y="1268760"/>
            <a:ext cx="3857625" cy="29523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:\фотки с рабочего  фотика\136___08\IMG_2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508488" cy="623731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43" name="Picture 3" descr="O:\фотки с рабочего  фотика\136___08\IMG_2971.JPG"/>
          <p:cNvPicPr>
            <a:picLocks noChangeAspect="1" noChangeArrowheads="1"/>
          </p:cNvPicPr>
          <p:nvPr/>
        </p:nvPicPr>
        <p:blipFill>
          <a:blip r:embed="rId3" cstate="print"/>
          <a:srcRect l="41726" r="13387" b="11801"/>
          <a:stretch>
            <a:fillRect/>
          </a:stretch>
        </p:blipFill>
        <p:spPr bwMode="auto">
          <a:xfrm rot="16200000">
            <a:off x="4427984" y="332656"/>
            <a:ext cx="4104456" cy="45365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O:\фотки с рабочего  фотика\136___08\IMG_2981.JPG"/>
          <p:cNvPicPr>
            <a:picLocks noChangeAspect="1" noChangeArrowheads="1"/>
          </p:cNvPicPr>
          <p:nvPr/>
        </p:nvPicPr>
        <p:blipFill>
          <a:blip r:embed="rId2" cstate="print"/>
          <a:srcRect l="1467" t="12201" r="33200" b="41600"/>
          <a:stretch>
            <a:fillRect/>
          </a:stretch>
        </p:blipFill>
        <p:spPr bwMode="auto">
          <a:xfrm>
            <a:off x="179512" y="260648"/>
            <a:ext cx="2978512" cy="374441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2" name="Picture 4" descr="O:\фотки с рабочего  фотика\136___08\IMG_2977.JPG"/>
          <p:cNvPicPr>
            <a:picLocks noChangeAspect="1" noChangeArrowheads="1"/>
          </p:cNvPicPr>
          <p:nvPr/>
        </p:nvPicPr>
        <p:blipFill>
          <a:blip r:embed="rId3" cstate="print"/>
          <a:srcRect l="33363" r="24900" b="39800"/>
          <a:stretch>
            <a:fillRect/>
          </a:stretch>
        </p:blipFill>
        <p:spPr bwMode="auto">
          <a:xfrm rot="16200000">
            <a:off x="5631741" y="672316"/>
            <a:ext cx="3600400" cy="2921079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3" name="Picture 5" descr="O:\фотки с рабочего  фотика\136___08\IMG_2985.JPG"/>
          <p:cNvPicPr>
            <a:picLocks noChangeAspect="1" noChangeArrowheads="1"/>
          </p:cNvPicPr>
          <p:nvPr/>
        </p:nvPicPr>
        <p:blipFill>
          <a:blip r:embed="rId4" cstate="print"/>
          <a:srcRect l="20134" t="18500" r="18267" b="44750"/>
          <a:stretch>
            <a:fillRect/>
          </a:stretch>
        </p:blipFill>
        <p:spPr bwMode="auto">
          <a:xfrm>
            <a:off x="3275856" y="1988840"/>
            <a:ext cx="2579944" cy="273630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фотки с рабочего  фотика\136___08\IMG_2974.JPG"/>
          <p:cNvPicPr>
            <a:picLocks noChangeAspect="1" noChangeArrowheads="1"/>
          </p:cNvPicPr>
          <p:nvPr/>
        </p:nvPicPr>
        <p:blipFill>
          <a:blip r:embed="rId2" cstate="print"/>
          <a:srcRect l="6688" t="20600" r="14563"/>
          <a:stretch>
            <a:fillRect/>
          </a:stretch>
        </p:blipFill>
        <p:spPr bwMode="auto">
          <a:xfrm>
            <a:off x="4067944" y="548680"/>
            <a:ext cx="4697711" cy="2664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4" name="Picture 2" descr="O:\фотки с рабочего  фотика\136___08\IMG_2975.JPG"/>
          <p:cNvPicPr>
            <a:picLocks noChangeAspect="1" noChangeArrowheads="1"/>
          </p:cNvPicPr>
          <p:nvPr/>
        </p:nvPicPr>
        <p:blipFill>
          <a:blip r:embed="rId3" cstate="print"/>
          <a:srcRect t="24800" b="32150"/>
          <a:stretch>
            <a:fillRect/>
          </a:stretch>
        </p:blipFill>
        <p:spPr bwMode="auto">
          <a:xfrm>
            <a:off x="179512" y="1988840"/>
            <a:ext cx="3857625" cy="295232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1266" name="Picture 2" descr="O:\фотки с рабочего  фотика\136___08\IMG_2873.JPG"/>
          <p:cNvPicPr>
            <a:picLocks noChangeAspect="1" noChangeArrowheads="1"/>
          </p:cNvPicPr>
          <p:nvPr/>
        </p:nvPicPr>
        <p:blipFill>
          <a:blip r:embed="rId2" cstate="print"/>
          <a:srcRect l="4326" t="15001" r="11413" b="23400"/>
          <a:stretch>
            <a:fillRect/>
          </a:stretch>
        </p:blipFill>
        <p:spPr bwMode="auto">
          <a:xfrm>
            <a:off x="107504" y="116632"/>
            <a:ext cx="7704856" cy="3168352"/>
          </a:xfrm>
          <a:prstGeom prst="rect">
            <a:avLst/>
          </a:prstGeom>
          <a:ln w="127000" cap="rnd">
            <a:solidFill>
              <a:srgbClr val="0066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O:\фотки с рабочего  фотика\136___08\IMG_2875.JPG"/>
          <p:cNvPicPr>
            <a:picLocks noChangeAspect="1" noChangeArrowheads="1"/>
          </p:cNvPicPr>
          <p:nvPr/>
        </p:nvPicPr>
        <p:blipFill>
          <a:blip r:embed="rId3" cstate="print"/>
          <a:srcRect l="11413" t="27600" r="20075"/>
          <a:stretch>
            <a:fillRect/>
          </a:stretch>
        </p:blipFill>
        <p:spPr bwMode="auto">
          <a:xfrm>
            <a:off x="3131840" y="3212976"/>
            <a:ext cx="5904656" cy="3509862"/>
          </a:xfrm>
          <a:prstGeom prst="rect">
            <a:avLst/>
          </a:prstGeom>
          <a:ln w="127000" cap="rnd">
            <a:solidFill>
              <a:srgbClr val="0066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29600" cy="3960440"/>
          </a:xfrm>
        </p:spPr>
        <p:txBody>
          <a:bodyPr/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/>
                </a:solidFill>
              </a:rPr>
              <a:t>Педагогическая технология</a:t>
            </a:r>
            <a:r>
              <a:rPr lang="ru-RU" sz="2800" b="1" i="1" dirty="0" smtClean="0">
                <a:solidFill>
                  <a:schemeClr val="accent6"/>
                </a:solidFill>
              </a:rPr>
              <a:t> </a:t>
            </a:r>
            <a:r>
              <a:rPr lang="ru-RU" sz="2800" dirty="0" smtClean="0">
                <a:solidFill>
                  <a:schemeClr val="accent6"/>
                </a:solidFill>
              </a:rPr>
              <a:t> — специальный набор форм, методов, способов, приёмов обучения и воспитательных средств, системно используемых в образовательном процессе на основе декларируемых психолого-педагогических установок, приводящий всегда к достижению прогнозируемого образовательного результата.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ЛЕНЬКА 2\для работы д-с отсортировано!\отрисовки картинки\2.png"/>
          <p:cNvPicPr>
            <a:picLocks noChangeAspect="1" noChangeArrowheads="1"/>
          </p:cNvPicPr>
          <p:nvPr/>
        </p:nvPicPr>
        <p:blipFill>
          <a:blip r:embed="rId2" cstate="print"/>
          <a:srcRect l="19639" r="12049"/>
          <a:stretch>
            <a:fillRect/>
          </a:stretch>
        </p:blipFill>
        <p:spPr bwMode="auto">
          <a:xfrm>
            <a:off x="5436096" y="188640"/>
            <a:ext cx="2520280" cy="2800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5143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6"/>
                </a:solidFill>
              </a:rPr>
              <a:t>Игровые</a:t>
            </a:r>
            <a:r>
              <a:rPr lang="ru-RU" sz="2800" i="1" u="sng" dirty="0" smtClean="0">
                <a:solidFill>
                  <a:schemeClr val="accent6"/>
                </a:solidFill>
              </a:rPr>
              <a:t> </a:t>
            </a:r>
            <a:r>
              <a:rPr lang="ru-RU" sz="2800" b="1" i="1" u="sng" dirty="0" smtClean="0">
                <a:solidFill>
                  <a:schemeClr val="accent6"/>
                </a:solidFill>
              </a:rPr>
              <a:t>технологии</a:t>
            </a:r>
            <a:r>
              <a:rPr lang="ru-RU" sz="2800" dirty="0" smtClean="0">
                <a:solidFill>
                  <a:schemeClr val="accent6"/>
                </a:solidFill>
              </a:rPr>
              <a:t> - </a:t>
            </a:r>
            <a:r>
              <a:rPr lang="ru-RU" sz="2800" b="1" dirty="0" smtClean="0">
                <a:solidFill>
                  <a:schemeClr val="accent6"/>
                </a:solidFill>
              </a:rPr>
              <a:t>это</a:t>
            </a:r>
            <a:r>
              <a:rPr lang="ru-RU" sz="2800" dirty="0" smtClean="0">
                <a:solidFill>
                  <a:schemeClr val="accent6"/>
                </a:solidFill>
              </a:rPr>
              <a:t> современные образовательные (педагогические)</a:t>
            </a:r>
            <a:r>
              <a:rPr lang="ru-RU" sz="2800" b="1" dirty="0" smtClean="0">
                <a:solidFill>
                  <a:schemeClr val="accent6"/>
                </a:solidFill>
              </a:rPr>
              <a:t>технологии</a:t>
            </a:r>
            <a:r>
              <a:rPr lang="ru-RU" sz="2800" dirty="0" smtClean="0">
                <a:solidFill>
                  <a:schemeClr val="accent6"/>
                </a:solidFill>
              </a:rPr>
              <a:t>, основанные на активизации и интенсификации деятельности детей.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Цель игровой технологии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дать ребенку возможность «прожить» в игре волнующие его ситуации при полном внимании и сопереживании взрослого, при этом не менять ребёнка и не переделывать его, не учить его каким-то специальным поведенческим навыкам.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"/>
          </a:xfrm>
        </p:spPr>
        <p:txBody>
          <a:bodyPr/>
          <a:lstStyle/>
          <a:p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i="1" u="sng" dirty="0" smtClean="0">
                <a:solidFill>
                  <a:schemeClr val="accent6"/>
                </a:solidFill>
              </a:rPr>
              <a:t>Игровые технологии решают ряд задач</a:t>
            </a:r>
            <a:r>
              <a:rPr lang="ru-RU" sz="32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/>
                </a:solidFill>
              </a:rPr>
              <a:t>дидактические (расширение кругозора, познавательная деятельность; формирование определенных умений и навыков, необходимых в практической деятельности и др.); 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 развивающие (развитие внимания, памяти, речи, мышления, воображения, фантазии, творческих идей, умений устанавливать закономерности, находить оптимальные решения и др.); 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воспитывающие (воспитание самостоятельности, воли, формирование нравственных, эстетических и мировоззренческих позиций, воспитание сотрудничества, коллективизма, общительности и др.); </a:t>
            </a:r>
          </a:p>
          <a:p>
            <a:r>
              <a:rPr lang="ru-RU" sz="2000" dirty="0" smtClean="0">
                <a:solidFill>
                  <a:schemeClr val="accent6"/>
                </a:solidFill>
              </a:rPr>
              <a:t>социализирующие (приобщение к нормам и ценностям общества; адаптация к условиям среды и др.</a:t>
            </a:r>
            <a:r>
              <a:rPr lang="ru-RU" sz="2000" dirty="0" smtClean="0"/>
              <a:t>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ФГОС ДО: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990000"/>
                </a:solidFill>
              </a:rPr>
              <a:t>Игра - важное средство социализации личности ребенка – дошкольника. </a:t>
            </a:r>
          </a:p>
          <a:p>
            <a:pPr algn="just">
              <a:buNone/>
            </a:pPr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Речевое развитие предполагает: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владение речью как средством общения и культуры;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обогащение активного словаря;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развитие связной, грамматически правильной диалогической и монологической речи;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развитие речевого творчества;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развитие звуковой и интонационной культуры речи, фонематического слуха;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lvl="0"/>
            <a:r>
              <a:rPr lang="ru-RU" sz="1800" dirty="0" smtClean="0">
                <a:solidFill>
                  <a:schemeClr val="accent6"/>
                </a:solidFill>
              </a:rPr>
              <a:t>формирование звуковой </a:t>
            </a:r>
            <a:r>
              <a:rPr lang="ru-RU" sz="1800" dirty="0" err="1" smtClean="0">
                <a:solidFill>
                  <a:schemeClr val="accent6"/>
                </a:solidFill>
              </a:rPr>
              <a:t>аналитеко-синтетической</a:t>
            </a:r>
            <a:r>
              <a:rPr lang="ru-RU" sz="1800" dirty="0" smtClean="0">
                <a:solidFill>
                  <a:schemeClr val="accent6"/>
                </a:solidFill>
              </a:rPr>
              <a:t> активности как предпосылки обучения грамоте</a:t>
            </a:r>
            <a:r>
              <a:rPr lang="ru-RU" sz="2400" dirty="0" smtClean="0">
                <a:solidFill>
                  <a:schemeClr val="accent6"/>
                </a:solidFill>
              </a:rPr>
              <a:t>.</a:t>
            </a:r>
          </a:p>
          <a:p>
            <a:pPr algn="just">
              <a:buNone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klipart igrushki\0_91a50_6483bdb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2304256" cy="269500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00042"/>
            <a:ext cx="81439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высокий уровень развития речевых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способностей в дошкольном возрасте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адекватное использование ребенком вербальных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невербальных средств общения,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диалогической речью и конструктивными способами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взаимодействия с детьми и взрослыми (договаривается, обменивается предметами,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распределяет действия при сотрудничестве).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способность изменять стиль общения со взрослым или сверстником, в зависимости от ситуации.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357167"/>
            <a:ext cx="79296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направления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детьми, используя игровые технологии речевого развития.</a:t>
            </a:r>
          </a:p>
          <a:p>
            <a:pPr marL="514350" marR="0" lvl="0" indent="-5143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Взаимодействие с родителями (игротека, праздники, консультации, собрания)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Обмен опытом с коллегами.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Оснащение развивающей </a:t>
            </a:r>
            <a:r>
              <a:rPr lang="ru-RU" sz="28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предметно-пространственной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6465</TotalTime>
  <Words>744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Педагоги МБДОУ «Детский сад №3 «Звездочка»  Бедарева О.С. Заместитель заведующего по ВМР Шарапова С.В.Ю.В. Учитель-логопед Храпко И.В. </vt:lpstr>
      <vt:lpstr>Слайд 2</vt:lpstr>
      <vt:lpstr>Слайд 3</vt:lpstr>
      <vt:lpstr>Слайд 4</vt:lpstr>
      <vt:lpstr>Слайд 5</vt:lpstr>
      <vt:lpstr> Игровые технологии решают ряд задач: </vt:lpstr>
      <vt:lpstr>Слайд 7</vt:lpstr>
      <vt:lpstr>Слайд 8</vt:lpstr>
      <vt:lpstr>Слайд 9</vt:lpstr>
      <vt:lpstr>Слайд 10</vt:lpstr>
      <vt:lpstr>Слайд 11</vt:lpstr>
      <vt:lpstr>Разновидности театрализованных игр: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pc-123</cp:lastModifiedBy>
  <cp:revision>823</cp:revision>
  <dcterms:created xsi:type="dcterms:W3CDTF">2010-05-23T14:28:12Z</dcterms:created>
  <dcterms:modified xsi:type="dcterms:W3CDTF">2016-12-12T09:52:07Z</dcterms:modified>
</cp:coreProperties>
</file>